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3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136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71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56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3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6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5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4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7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3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3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B1AAA9-268E-4AFD-948E-CFB2C02DC40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8F2728-42EF-423C-A377-2204CA3A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nv3_OiEzL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Sustainable Dredging through Community Involvement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 Marie Burns</a:t>
            </a:r>
          </a:p>
          <a:p>
            <a:r>
              <a:rPr lang="en-US" dirty="0" smtClean="0"/>
              <a:t>Duval county resident</a:t>
            </a:r>
          </a:p>
          <a:p>
            <a:r>
              <a:rPr lang="en-US" dirty="0" smtClean="0"/>
              <a:t>Principal</a:t>
            </a:r>
            <a:r>
              <a:rPr lang="en-US" smtClean="0"/>
              <a:t>, EcoLogix </a:t>
            </a:r>
            <a:r>
              <a:rPr lang="en-US" dirty="0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7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315576"/>
            <a:ext cx="10363826" cy="38405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Additional information: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Mr. Frank Hamons – Former Maryland Port Administration, Deputy director for harbor 	development (410-682-5595)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Ms. Chris </a:t>
            </a:r>
            <a:r>
              <a:rPr lang="en-US" sz="2600" dirty="0" err="1" smtClean="0"/>
              <a:t>correale</a:t>
            </a:r>
            <a:r>
              <a:rPr lang="en-US" sz="2600" dirty="0" smtClean="0"/>
              <a:t> – current director of harbor development, former chief of 	Operations in Corps’ Baltimore District (410-385-4465)</a:t>
            </a:r>
          </a:p>
          <a:p>
            <a:pPr marL="0" indent="0">
              <a:buNone/>
            </a:pPr>
            <a:r>
              <a:rPr lang="en-US" sz="2600" dirty="0"/>
              <a:t>	David Flores </a:t>
            </a:r>
            <a:r>
              <a:rPr lang="en-US" sz="2600" dirty="0" smtClean="0"/>
              <a:t>Baltimore </a:t>
            </a:r>
            <a:r>
              <a:rPr lang="en-US" sz="2600" dirty="0"/>
              <a:t>Harbor </a:t>
            </a:r>
            <a:r>
              <a:rPr lang="en-US" sz="2600" dirty="0" err="1"/>
              <a:t>Waterkeeper</a:t>
            </a:r>
            <a:r>
              <a:rPr lang="en-US" sz="2600" dirty="0"/>
              <a:t> </a:t>
            </a:r>
            <a:r>
              <a:rPr lang="en-US" sz="2600" dirty="0" smtClean="0"/>
              <a:t>– (410-254-1577)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Harry </a:t>
            </a:r>
            <a:r>
              <a:rPr lang="en-US" sz="2600" dirty="0" err="1" smtClean="0"/>
              <a:t>Wujek</a:t>
            </a:r>
            <a:r>
              <a:rPr lang="en-US" sz="2600" dirty="0" smtClean="0"/>
              <a:t> - North Point Peninsula Council (we can put him in contact with you)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Mark Galloway – </a:t>
            </a:r>
            <a:r>
              <a:rPr lang="en-US" sz="2600" dirty="0" err="1" smtClean="0"/>
              <a:t>W.r.</a:t>
            </a:r>
            <a:r>
              <a:rPr lang="en-US" sz="2600" dirty="0" smtClean="0"/>
              <a:t> Grace &amp; Co.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Mr. Bob Hoyt – </a:t>
            </a:r>
            <a:r>
              <a:rPr lang="en-US" sz="2600" dirty="0" err="1" smtClean="0"/>
              <a:t>Ecologix</a:t>
            </a:r>
            <a:r>
              <a:rPr lang="en-US" sz="2600" dirty="0" smtClean="0"/>
              <a:t> group and helped create Harbor Team (301-906-9691)</a:t>
            </a:r>
          </a:p>
          <a:p>
            <a:r>
              <a:rPr lang="en-US" sz="2600" dirty="0" smtClean="0"/>
              <a:t>Masonville Dredged material containment </a:t>
            </a:r>
            <a:r>
              <a:rPr lang="en-US" sz="2600" dirty="0"/>
              <a:t>facility example: </a:t>
            </a:r>
            <a:r>
              <a:rPr lang="en-US" sz="2600" dirty="0">
                <a:hlinkClick r:id="rId2"/>
              </a:rPr>
              <a:t>https://</a:t>
            </a:r>
            <a:r>
              <a:rPr lang="en-US" sz="2600" dirty="0" smtClean="0">
                <a:hlinkClick r:id="rId2"/>
              </a:rPr>
              <a:t>www.youtube.com/watch?v=1nv3_OiEzLM</a:t>
            </a:r>
            <a:endParaRPr lang="en-US" sz="26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6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Lessons learned from port of Baltimore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3486"/>
            <a:ext cx="10363826" cy="46699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Maryland changed it’s approach in 2001 – dredged material management act</a:t>
            </a:r>
          </a:p>
          <a:p>
            <a:r>
              <a:rPr lang="en-US" dirty="0" smtClean="0"/>
              <a:t>Previously “met requirements”:</a:t>
            </a:r>
          </a:p>
          <a:p>
            <a:pPr lvl="1"/>
            <a:r>
              <a:rPr lang="en-US" dirty="0"/>
              <a:t>Port generated placement options/ideas</a:t>
            </a:r>
          </a:p>
          <a:p>
            <a:pPr lvl="1"/>
            <a:r>
              <a:rPr lang="en-US" dirty="0"/>
              <a:t>Formal public comment</a:t>
            </a:r>
          </a:p>
          <a:p>
            <a:r>
              <a:rPr lang="en-US" dirty="0" smtClean="0"/>
              <a:t>Now-partnership through the harbor team – “beyond requirements”</a:t>
            </a:r>
          </a:p>
          <a:p>
            <a:pPr lvl="1"/>
            <a:r>
              <a:rPr lang="en-US" dirty="0" smtClean="0"/>
              <a:t>Stakeholder participation begins with project selection, options/ideas, community enhancements</a:t>
            </a:r>
          </a:p>
          <a:p>
            <a:pPr lvl="1"/>
            <a:r>
              <a:rPr lang="en-US" dirty="0" smtClean="0"/>
              <a:t>Facilitators conduct meetings, </a:t>
            </a:r>
            <a:r>
              <a:rPr lang="en-US" dirty="0" err="1" smtClean="0"/>
              <a:t>Mpa</a:t>
            </a:r>
            <a:r>
              <a:rPr lang="en-US" dirty="0" smtClean="0"/>
              <a:t>/corps/state agencies provide technical support</a:t>
            </a:r>
          </a:p>
          <a:p>
            <a:pPr lvl="1"/>
            <a:r>
              <a:rPr lang="en-US" dirty="0" smtClean="0"/>
              <a:t>Stakeholder involvement continues through option development, construction and operation</a:t>
            </a:r>
          </a:p>
          <a:p>
            <a:pPr lvl="1"/>
            <a:r>
              <a:rPr lang="en-US" dirty="0" smtClean="0"/>
              <a:t>Stakeholders trust the process / are invested in the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Harbor team charge</a:t>
            </a:r>
            <a:br>
              <a:rPr lang="en-US" b="1" dirty="0" smtClean="0"/>
            </a:br>
            <a:r>
              <a:rPr lang="en-US" b="1" dirty="0" smtClean="0"/>
              <a:t>“give recommendations on placement of 500,000 cy of dredged material per year for Baltimore harbor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36528"/>
          </a:xfrm>
        </p:spPr>
        <p:txBody>
          <a:bodyPr>
            <a:normAutofit/>
          </a:bodyPr>
          <a:lstStyle/>
          <a:p>
            <a:r>
              <a:rPr lang="en-US" dirty="0" smtClean="0"/>
              <a:t>Members represent local communities, community activists, local jurisdictions, maritime industry, </a:t>
            </a:r>
            <a:r>
              <a:rPr lang="en-US" dirty="0" err="1" smtClean="0"/>
              <a:t>ngo’s</a:t>
            </a:r>
            <a:r>
              <a:rPr lang="en-US" dirty="0" smtClean="0"/>
              <a:t>, other stakeholders and stakeholder organizations</a:t>
            </a:r>
          </a:p>
          <a:p>
            <a:r>
              <a:rPr lang="en-US" dirty="0" smtClean="0"/>
              <a:t>Empowerment of stakeholders directly into long-term planning process</a:t>
            </a:r>
          </a:p>
          <a:p>
            <a:r>
              <a:rPr lang="en-US" dirty="0" smtClean="0"/>
              <a:t>Innovative and beneficial use of dredged material</a:t>
            </a:r>
          </a:p>
          <a:p>
            <a:r>
              <a:rPr lang="en-US" dirty="0" smtClean="0"/>
              <a:t>final report in 2003 issued after 9 months of meetings held an average of every 3 weeks.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6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1.slideserve.com/3424310/harbor-team-recommendations-oct-2003-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" y="104167"/>
            <a:ext cx="8812705" cy="660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53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rest of the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26086"/>
          </a:xfrm>
        </p:spPr>
        <p:txBody>
          <a:bodyPr/>
          <a:lstStyle/>
          <a:p>
            <a:r>
              <a:rPr lang="en-US" dirty="0"/>
              <a:t>Previous adversarial relationship transformed into a partnership</a:t>
            </a:r>
          </a:p>
          <a:p>
            <a:r>
              <a:rPr lang="en-US" dirty="0"/>
              <a:t>Realized they had common goals </a:t>
            </a:r>
            <a:r>
              <a:rPr lang="en-US" dirty="0" smtClean="0"/>
              <a:t>for economy, environment, and health</a:t>
            </a:r>
          </a:p>
          <a:p>
            <a:r>
              <a:rPr lang="en-US" dirty="0"/>
              <a:t>Recommendations sent </a:t>
            </a:r>
            <a:r>
              <a:rPr lang="en-US" dirty="0" smtClean="0"/>
              <a:t>unfiltered to </a:t>
            </a:r>
            <a:r>
              <a:rPr lang="en-US" dirty="0"/>
              <a:t>governor </a:t>
            </a:r>
          </a:p>
          <a:p>
            <a:r>
              <a:rPr lang="en-US" dirty="0" smtClean="0"/>
              <a:t>recommendations </a:t>
            </a:r>
            <a:r>
              <a:rPr lang="en-US" dirty="0"/>
              <a:t>were </a:t>
            </a:r>
            <a:r>
              <a:rPr lang="en-US" dirty="0" smtClean="0"/>
              <a:t>adopted by </a:t>
            </a:r>
            <a:r>
              <a:rPr lang="en-US" dirty="0" err="1" smtClean="0"/>
              <a:t>Dmmp</a:t>
            </a:r>
            <a:r>
              <a:rPr lang="en-US" dirty="0" smtClean="0"/>
              <a:t> executive committee</a:t>
            </a:r>
            <a:endParaRPr lang="en-US" dirty="0"/>
          </a:p>
          <a:p>
            <a:r>
              <a:rPr lang="en-US" dirty="0"/>
              <a:t>Harbor team continues to meet with the same </a:t>
            </a:r>
            <a:r>
              <a:rPr lang="en-US" dirty="0" smtClean="0"/>
              <a:t>charge</a:t>
            </a:r>
          </a:p>
          <a:p>
            <a:r>
              <a:rPr lang="en-US" dirty="0" smtClean="0"/>
              <a:t>Permitting and planning time frames greatly reduced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2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“harbor team” for </a:t>
            </a:r>
            <a:r>
              <a:rPr lang="en-US" dirty="0" err="1" smtClean="0"/>
              <a:t>jaxport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33708"/>
          </a:xfrm>
        </p:spPr>
        <p:txBody>
          <a:bodyPr>
            <a:normAutofit/>
          </a:bodyPr>
          <a:lstStyle/>
          <a:p>
            <a:r>
              <a:rPr lang="en-US" dirty="0" smtClean="0"/>
              <a:t>Creation of a stakeholder team patterned after the Port of Baltimore harbor team with the charge of giving recommendations to decision makers on placement of and beneficial use of dredged material for </a:t>
            </a:r>
            <a:r>
              <a:rPr lang="en-US" dirty="0" err="1" smtClean="0"/>
              <a:t>jaxport</a:t>
            </a:r>
            <a:r>
              <a:rPr lang="en-US" dirty="0" smtClean="0"/>
              <a:t>.</a:t>
            </a:r>
          </a:p>
          <a:p>
            <a:r>
              <a:rPr lang="en-US" dirty="0"/>
              <a:t>Members </a:t>
            </a:r>
            <a:r>
              <a:rPr lang="en-US" dirty="0" smtClean="0"/>
              <a:t>would represent </a:t>
            </a:r>
            <a:r>
              <a:rPr lang="en-US" dirty="0"/>
              <a:t>local communities, community activists, local jurisdictions, maritime industry, </a:t>
            </a:r>
            <a:r>
              <a:rPr lang="en-US" dirty="0" err="1"/>
              <a:t>ngo’s</a:t>
            </a:r>
            <a:r>
              <a:rPr lang="en-US" dirty="0"/>
              <a:t>, other stakeholders and stakeholder </a:t>
            </a:r>
            <a:r>
              <a:rPr lang="en-US" dirty="0" smtClean="0"/>
              <a:t>organizations.</a:t>
            </a:r>
          </a:p>
          <a:p>
            <a:r>
              <a:rPr lang="en-US" dirty="0" smtClean="0"/>
              <a:t>Technical support from </a:t>
            </a:r>
            <a:r>
              <a:rPr lang="en-US" dirty="0" err="1" smtClean="0"/>
              <a:t>Jaxport</a:t>
            </a:r>
            <a:r>
              <a:rPr lang="en-US" dirty="0" smtClean="0"/>
              <a:t>, Jacksonville district corps of engineers, and state of </a:t>
            </a:r>
            <a:r>
              <a:rPr lang="en-US" dirty="0" err="1" smtClean="0"/>
              <a:t>florida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0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adventure of creating</a:t>
            </a:r>
            <a:br>
              <a:rPr lang="en-US" dirty="0" smtClean="0"/>
            </a:br>
            <a:r>
              <a:rPr lang="en-US" dirty="0" smtClean="0"/>
              <a:t> a “Harbor Team”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commitment from the Port and team members to participate </a:t>
            </a:r>
          </a:p>
          <a:p>
            <a:r>
              <a:rPr lang="en-US" dirty="0" smtClean="0"/>
              <a:t>investment in time and dollars</a:t>
            </a:r>
          </a:p>
          <a:p>
            <a:r>
              <a:rPr lang="en-US" dirty="0" smtClean="0"/>
              <a:t>no committee chair; facilitator role -  keeps the process on track, becomes a liaison between stakeholders and the Port, does not represent the Port,  writes up final report.</a:t>
            </a:r>
          </a:p>
          <a:p>
            <a:r>
              <a:rPr lang="en-US" dirty="0" smtClean="0"/>
              <a:t>No guarantee recommendations are adopted but they will know why if they are not adopted.</a:t>
            </a:r>
          </a:p>
          <a:p>
            <a:r>
              <a:rPr lang="en-US" dirty="0" smtClean="0"/>
              <a:t>Can feel initially like jumping without a parachute!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9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Beneficial use of dredged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Stakeholders would hear presentations by Corps, Port, and other experts on beneficial uses of dredged material - regional sediment management </a:t>
            </a:r>
          </a:p>
          <a:p>
            <a:r>
              <a:rPr lang="en-US" dirty="0" smtClean="0"/>
              <a:t>Stakeholders – what do you want your shoreline to look like?</a:t>
            </a:r>
          </a:p>
          <a:p>
            <a:r>
              <a:rPr lang="en-US" dirty="0" smtClean="0"/>
              <a:t>Environmental enhancements/restoration</a:t>
            </a:r>
          </a:p>
          <a:p>
            <a:r>
              <a:rPr lang="en-US" dirty="0" smtClean="0"/>
              <a:t>Shoreline stabilization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3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</a:t>
            </a:r>
            <a:r>
              <a:rPr lang="en-US" dirty="0" err="1" smtClean="0"/>
              <a:t>jaxport</a:t>
            </a:r>
            <a:r>
              <a:rPr lang="en-US" dirty="0" smtClean="0"/>
              <a:t> and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Enhanced and regular communication on sensitive issues</a:t>
            </a:r>
          </a:p>
          <a:p>
            <a:r>
              <a:rPr lang="en-US" dirty="0" smtClean="0"/>
              <a:t>Allows input early in the planning process</a:t>
            </a:r>
          </a:p>
          <a:p>
            <a:r>
              <a:rPr lang="en-US" dirty="0" smtClean="0"/>
              <a:t>Seek to create win-win for all parties</a:t>
            </a:r>
          </a:p>
          <a:p>
            <a:r>
              <a:rPr lang="en-US" dirty="0" smtClean="0"/>
              <a:t>Early knowledge of port initiatives with opportunity for input</a:t>
            </a:r>
          </a:p>
          <a:p>
            <a:r>
              <a:rPr lang="en-US" dirty="0" smtClean="0"/>
              <a:t>Turning an adversarial situation into a collaborative effort</a:t>
            </a:r>
          </a:p>
          <a:p>
            <a:r>
              <a:rPr lang="en-US" dirty="0" smtClean="0"/>
              <a:t>Savings for Port and Corps in both time and dollars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875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304</TotalTime>
  <Words>463</Words>
  <Application>Microsoft Office PowerPoint</Application>
  <PresentationFormat>Custom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Droplet</vt:lpstr>
      <vt:lpstr>Sustainable Dredging through Community Involvement</vt:lpstr>
      <vt:lpstr>Lessons learned from port of Baltimore  </vt:lpstr>
      <vt:lpstr>Harbor team charge “give recommendations on placement of 500,000 cy of dredged material per year for Baltimore harbor” </vt:lpstr>
      <vt:lpstr>PowerPoint Presentation</vt:lpstr>
      <vt:lpstr>The rest of the story</vt:lpstr>
      <vt:lpstr>“harbor team” for jaxport</vt:lpstr>
      <vt:lpstr>The adventure of creating  a “Harbor Team”</vt:lpstr>
      <vt:lpstr>Beneficial use of dredged material</vt:lpstr>
      <vt:lpstr>Benefits to jaxport and the community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Administrator</cp:lastModifiedBy>
  <cp:revision>19</cp:revision>
  <dcterms:created xsi:type="dcterms:W3CDTF">2015-11-05T15:47:43Z</dcterms:created>
  <dcterms:modified xsi:type="dcterms:W3CDTF">2015-11-10T16:11:37Z</dcterms:modified>
</cp:coreProperties>
</file>